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62" r:id="rId6"/>
    <p:sldId id="279" r:id="rId7"/>
    <p:sldId id="280" r:id="rId8"/>
    <p:sldId id="281" r:id="rId9"/>
    <p:sldId id="28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E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s://shkola-10.edusite.ru/images/clip_imaige0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2664" cy="2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AutoShape 2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russian-guitars.ru/wp-content/uploads/2017/04/orange-top-gradient-background.jpg"/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7937"/>
            <a:ext cx="9143999" cy="6871835"/>
          </a:xfrm>
          <a:prstGeom prst="frame">
            <a:avLst>
              <a:gd name="adj1" fmla="val 831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4ege.ru/" TargetMode="External"/><Relationship Id="rId7" Type="http://schemas.openxmlformats.org/officeDocument/2006/relationships/hyperlink" Target="https://shkola-10.edusite.ru/images/clip_imaige002.png" TargetMode="External"/><Relationship Id="rId2" Type="http://schemas.openxmlformats.org/officeDocument/2006/relationships/hyperlink" Target="https://4.bp.blogspot.com/-AnhveEih6lY/WqQx6KVfbaI/AAAAAAAAABc/TVvjgAAXEZwizotONe-zD4tmBm1LYZJoQCLcBGAs/s1600/i-596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zuluk-school3.ucoz.ru/2016-2/image.gif" TargetMode="External"/><Relationship Id="rId5" Type="http://schemas.openxmlformats.org/officeDocument/2006/relationships/hyperlink" Target="http://gi-wom.ru/wp-content/uploads/2017/12/6924.jpg" TargetMode="External"/><Relationship Id="rId4" Type="http://schemas.openxmlformats.org/officeDocument/2006/relationships/hyperlink" Target="http://fipi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          (2019-2020 учебный год)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50880"/>
            <a:ext cx="3003245" cy="30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26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КРИТЕРИЙ №1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СООТВЕТСТВИЕ ТЕМЕ»</a:t>
            </a:r>
            <a:r>
              <a:rPr lang="ru-RU" dirty="0">
                <a:solidFill>
                  <a:srgbClr val="7030A0"/>
                </a:solidFill>
              </a:rPr>
              <a:t>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3000" i="1" dirty="0"/>
              <a:t>Данный критерий нацеливает на проверку содержания сочинения. </a:t>
            </a:r>
            <a:br>
              <a:rPr lang="ru-RU" sz="3000" i="1" dirty="0"/>
            </a:br>
            <a:r>
              <a:rPr lang="ru-RU" sz="3000" i="1" dirty="0"/>
              <a:t>Участник должен рассуждать на предложенную тему, выбрав путь её раскрытия (например, отвечает на вопрос, поставленный в теме, или размышляет над предложенной проблемой и т.п.).</a:t>
            </a:r>
            <a:r>
              <a:rPr lang="ru-RU" sz="3000" dirty="0"/>
              <a:t> </a:t>
            </a:r>
            <a:br>
              <a:rPr lang="ru-RU" sz="3000" dirty="0"/>
            </a:br>
            <a:r>
              <a:rPr lang="ru-RU" dirty="0"/>
              <a:t>«Незачёт» ставится только в случае, если сочинение не соответствует теме или в нём не прослеживается конкретной цели высказывания, то есть коммуникативного замысла.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32656"/>
            <a:ext cx="8845990" cy="6336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КРИТЕРИЙ №</a:t>
            </a:r>
            <a:r>
              <a:rPr lang="ru-RU" sz="9600" b="1" dirty="0" smtClean="0">
                <a:solidFill>
                  <a:srgbClr val="7030A0"/>
                </a:solidFill>
              </a:rPr>
              <a:t>2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 </a:t>
            </a:r>
            <a:r>
              <a:rPr lang="ru-RU" sz="9600" b="1" dirty="0">
                <a:solidFill>
                  <a:srgbClr val="7030A0"/>
                </a:solidFill>
              </a:rPr>
              <a:t>«АРГУМЕНТАЦИЯ. ПРИВЛЕЧЕНИЕ </a:t>
            </a:r>
            <a:r>
              <a:rPr lang="ru-RU" sz="9600" b="1" dirty="0" smtClean="0">
                <a:solidFill>
                  <a:srgbClr val="7030A0"/>
                </a:solidFill>
              </a:rPr>
              <a:t/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ЛИТЕРАТУРНОГО МАТЕРИАЛА»</a:t>
            </a:r>
            <a:r>
              <a:rPr lang="ru-RU" sz="9600" dirty="0" smtClean="0">
                <a:solidFill>
                  <a:srgbClr val="7030A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10800" i="1" dirty="0" smtClean="0"/>
              <a:t>Данный </a:t>
            </a:r>
            <a:r>
              <a:rPr lang="ru-RU" sz="10800" i="1" dirty="0"/>
              <a:t>критерий нацеливает на проверку умения строить рассуждение, </a:t>
            </a:r>
            <a:r>
              <a:rPr lang="ru-RU" sz="10800" i="1" dirty="0" smtClean="0"/>
              <a:t>доказывать свою </a:t>
            </a:r>
            <a:r>
              <a:rPr lang="ru-RU" sz="10800" i="1" dirty="0"/>
              <a:t>позицию, подкрепляя аргументы примерами из литературного материала. </a:t>
            </a:r>
            <a:r>
              <a:rPr lang="ru-RU" sz="10800" i="1" dirty="0" smtClean="0"/>
              <a:t>Можно привлекать</a:t>
            </a:r>
            <a:r>
              <a:rPr lang="ru-RU" sz="10800" i="1" dirty="0"/>
              <a:t> </a:t>
            </a:r>
            <a:r>
              <a:rPr lang="ru-RU" sz="10800" i="1" dirty="0" smtClean="0"/>
              <a:t>художественные</a:t>
            </a:r>
            <a:r>
              <a:rPr lang="ru-RU" sz="10800" i="1" dirty="0"/>
              <a:t> </a:t>
            </a:r>
            <a:r>
              <a:rPr lang="ru-RU" sz="10800" i="1" dirty="0" smtClean="0"/>
              <a:t>произведения, дневники, мемуары, публицистику, произведения </a:t>
            </a:r>
            <a:r>
              <a:rPr lang="ru-RU" sz="10800" i="1" dirty="0"/>
              <a:t>устного народного творчества (за исключением малых жанров), </a:t>
            </a:r>
            <a:r>
              <a:rPr lang="ru-RU" sz="10800" i="1" dirty="0" smtClean="0"/>
              <a:t>другие источники </a:t>
            </a:r>
            <a:r>
              <a:rPr lang="ru-RU" sz="10800" i="1" dirty="0"/>
              <a:t>отечественной или мировой литературы (достаточно опоры на один текст).</a:t>
            </a:r>
          </a:p>
          <a:p>
            <a:pPr marL="0" indent="0" algn="ctr">
              <a:buNone/>
            </a:pPr>
            <a:r>
              <a:rPr lang="ru-RU" sz="11200" dirty="0" smtClean="0"/>
              <a:t>«Незачёт» ставится при условии, если сочинение написано без привлечения литературного материала или в нём существенно искажено содержание произведения, или литературные произведения лишь упоминаются в работе, не становясь опорой для аргументации. Во всех остальных случаях выставляется «зачёт». </a:t>
            </a:r>
            <a:endParaRPr lang="ru-RU" sz="12800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1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КРИТЕРИЙ №3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КОМПОЗИЦИЯ И ЛОГИКА РАССУЖДЕНИЯ»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умения логично выстраивать рассуждение на предложенную тему. Участник должен выдерживать соотношение между тезисом и доказательствами.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dirty="0" err="1"/>
              <a:t>тезисно</a:t>
            </a:r>
            <a:r>
              <a:rPr lang="ru-RU" dirty="0"/>
              <a:t>-доказательная часть.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030A0"/>
                </a:solidFill>
              </a:rPr>
              <a:t>КРИТЕРИЙ №4 </a:t>
            </a:r>
            <a:r>
              <a:rPr lang="ru-RU" sz="2600" b="1" dirty="0" smtClean="0">
                <a:solidFill>
                  <a:srgbClr val="7030A0"/>
                </a:solidFill>
              </a:rPr>
              <a:t/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«</a:t>
            </a:r>
            <a:r>
              <a:rPr lang="ru-RU" sz="2600" b="1" dirty="0">
                <a:solidFill>
                  <a:srgbClr val="7030A0"/>
                </a:solidFill>
              </a:rPr>
              <a:t>КАЧЕСТВО ПИСЬМЕННОЙ РЕЧИ»</a:t>
            </a:r>
            <a:r>
              <a:rPr lang="ru-RU" sz="3000" dirty="0">
                <a:solidFill>
                  <a:srgbClr val="FF0000"/>
                </a:solidFill>
              </a:rPr>
              <a:t> </a:t>
            </a:r>
            <a:br>
              <a:rPr lang="ru-RU" sz="3000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речевого оформления текста сочинения. </a:t>
            </a:r>
            <a:br>
              <a:rPr lang="ru-RU" i="1" dirty="0"/>
            </a:br>
            <a:r>
              <a:rPr lang="ru-RU" i="1" dirty="0"/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25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КРИТЕРИЙ №5 «ГРАМОТНОСТЬ»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i="1" dirty="0" smtClean="0"/>
              <a:t>Данный </a:t>
            </a:r>
            <a:r>
              <a:rPr lang="ru-RU" i="1" dirty="0"/>
              <a:t>критерий позволяет оценить грамотность выпускника.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на 100 слов приходится в сумме более пяти ошибок: грамматических, орфографических, пунктуационных.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2122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0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Итоговое сочинение оценивается зачётом, если: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● Получен «зачёт» по Критерию №1. </a:t>
            </a:r>
            <a:br>
              <a:rPr lang="ru-RU" dirty="0"/>
            </a:br>
            <a:r>
              <a:rPr lang="ru-RU" dirty="0"/>
              <a:t>● Получен «зачёт» по Критерию №2. </a:t>
            </a:r>
            <a:br>
              <a:rPr lang="ru-RU" dirty="0"/>
            </a:br>
            <a:r>
              <a:rPr lang="ru-RU" dirty="0"/>
              <a:t>● Получен «зачёт» по одному из Критериев №3-5. </a:t>
            </a:r>
            <a:br>
              <a:rPr lang="ru-RU" dirty="0"/>
            </a:br>
            <a:r>
              <a:rPr lang="ru-RU" dirty="0"/>
              <a:t>● В сочинении не менее 250 слов. </a:t>
            </a:r>
            <a:br>
              <a:rPr lang="ru-RU" dirty="0"/>
            </a:br>
            <a:r>
              <a:rPr lang="ru-RU" dirty="0"/>
              <a:t>● Сочинение не списано. 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2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4.bp.blogspot.com/-AnhveEih6lY/WqQx6KVfbaI/AAAAAAAAABc/TVvjgAAXEZwizotONe-zD4tmBm1LYZJoQCLcBGAs/s1600/i-596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72" y="2013992"/>
            <a:ext cx="81008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721" y="3742184"/>
            <a:ext cx="2957068" cy="29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23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Интернет-источники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https://4.bp.blogspot.com/-</a:t>
            </a:r>
            <a:r>
              <a:rPr lang="en-US" dirty="0" smtClean="0">
                <a:hlinkClick r:id="rId2"/>
              </a:rPr>
              <a:t>AnhveEih6lY/WqQx6KVfbaI/AAAAAAAAABc/TVvjgAAXEZwizotONe-zD4tmBm1LYZJoQCLcBGAs/s1600/i-5969.jpg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http://4ege.ru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http://fipi.ru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gi-wom.ru/wp-content/uploads/2017/12/6924.jpg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buzuluk-school3.ucoz.ru/2016-2/image.gif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shkola-10.edusite.ru/images/clip_imaige002.png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99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Министр просвещения Российской Федерации О.Ю. Васильева озвучила </a:t>
            </a:r>
            <a:r>
              <a:rPr lang="ru-RU" b="1" dirty="0"/>
              <a:t>пять открытых направлений для тем итогового сочинения 2019/20 учебного года.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Открытые направления утверждены Советом по вопросам проведения итогового сочинения в выпускных классах под председательством Натальи Дмитриевны Солженицыной.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1. «Война и мир» – к 150-летию великой книги</a:t>
            </a:r>
            <a:br>
              <a:rPr lang="ru-RU" b="1" dirty="0"/>
            </a:br>
            <a:r>
              <a:rPr lang="ru-RU" b="1" dirty="0"/>
              <a:t>2. Надежда и отчаяние</a:t>
            </a:r>
            <a:br>
              <a:rPr lang="ru-RU" b="1" dirty="0"/>
            </a:br>
            <a:r>
              <a:rPr lang="ru-RU" b="1" dirty="0"/>
              <a:t>3. Добро и зло</a:t>
            </a:r>
            <a:br>
              <a:rPr lang="ru-RU" b="1" dirty="0"/>
            </a:br>
            <a:r>
              <a:rPr lang="ru-RU" b="1" dirty="0"/>
              <a:t>4. Гордость и смирение</a:t>
            </a:r>
            <a:br>
              <a:rPr lang="ru-RU" b="1" dirty="0"/>
            </a:br>
            <a:r>
              <a:rPr lang="ru-RU" b="1" dirty="0"/>
              <a:t>5. Он и она</a:t>
            </a:r>
            <a:endParaRPr lang="ru-RU" dirty="0"/>
          </a:p>
        </p:txBody>
      </p:sp>
      <p:pic>
        <p:nvPicPr>
          <p:cNvPr id="2050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62937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807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С</a:t>
            </a:r>
            <a:r>
              <a:rPr lang="ru-RU" sz="3600" b="1" i="1" dirty="0" smtClean="0">
                <a:solidFill>
                  <a:srgbClr val="7030A0"/>
                </a:solidFill>
              </a:rPr>
              <a:t>роки проведения </a:t>
            </a:r>
            <a:r>
              <a:rPr lang="ru-RU" sz="3600" b="1" i="1" dirty="0">
                <a:solidFill>
                  <a:srgbClr val="7030A0"/>
                </a:solidFill>
              </a:rPr>
              <a:t>итогового сочинения</a:t>
            </a:r>
            <a:r>
              <a:rPr lang="ru-RU" sz="3600" b="1" i="1" dirty="0" smtClean="0">
                <a:solidFill>
                  <a:srgbClr val="7030A0"/>
                </a:solidFill>
              </a:rPr>
              <a:t>:</a:t>
            </a:r>
          </a:p>
          <a:p>
            <a:pPr marL="0" indent="0" algn="ctr" fontAlgn="base">
              <a:buNone/>
            </a:pPr>
            <a:endParaRPr lang="ru-RU" sz="3600" b="1" i="1" dirty="0">
              <a:solidFill>
                <a:srgbClr val="7030A0"/>
              </a:solidFill>
            </a:endParaRPr>
          </a:p>
          <a:p>
            <a:pPr fontAlgn="base"/>
            <a:r>
              <a:rPr lang="ru-RU" sz="3600" b="1" i="1" dirty="0">
                <a:solidFill>
                  <a:srgbClr val="7030A0"/>
                </a:solidFill>
              </a:rPr>
              <a:t>4 декабря 2019 г.</a:t>
            </a:r>
          </a:p>
          <a:p>
            <a:pPr fontAlgn="base"/>
            <a:r>
              <a:rPr lang="ru-RU" sz="3600" b="1" i="1" dirty="0">
                <a:solidFill>
                  <a:srgbClr val="7030A0"/>
                </a:solidFill>
              </a:rPr>
              <a:t>5 февраля 2020 г.</a:t>
            </a:r>
          </a:p>
          <a:p>
            <a:pPr fontAlgn="base"/>
            <a:r>
              <a:rPr lang="ru-RU" sz="3600" b="1" i="1" dirty="0">
                <a:solidFill>
                  <a:srgbClr val="7030A0"/>
                </a:solidFill>
              </a:rPr>
              <a:t>6 мая 2020 г.</a:t>
            </a:r>
          </a:p>
          <a:p>
            <a:endParaRPr lang="ru-RU" sz="3600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354" y="3140968"/>
            <a:ext cx="41569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595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4087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Результатом итогового сочинения является </a:t>
            </a:r>
            <a:r>
              <a:rPr lang="ru-RU" b="1" dirty="0"/>
              <a:t>«зачёт»</a:t>
            </a:r>
            <a:r>
              <a:rPr lang="ru-RU" dirty="0"/>
              <a:t> или </a:t>
            </a:r>
            <a:r>
              <a:rPr lang="ru-RU" b="1" dirty="0"/>
              <a:t>«незачёт»</a:t>
            </a:r>
            <a:r>
              <a:rPr lang="ru-RU" dirty="0"/>
              <a:t>. К сдаче ЕГЭ допускаются только выпускники, получившие «зачёт». </a:t>
            </a:r>
            <a:br>
              <a:rPr lang="ru-RU" dirty="0"/>
            </a:br>
            <a:r>
              <a:rPr lang="ru-RU" dirty="0"/>
              <a:t>● </a:t>
            </a:r>
            <a:r>
              <a:rPr lang="ru-RU" b="1" dirty="0"/>
              <a:t>Рекомендуемый объём сочинения – 350 слов</a:t>
            </a:r>
            <a:r>
              <a:rPr lang="ru-RU" dirty="0"/>
              <a:t>. Если в сочинении менее 250 слов (в подсчёт включаются все слова, в том числе служебные), то ставится незачёт. </a:t>
            </a:r>
            <a:r>
              <a:rPr lang="ru-RU" b="1" dirty="0"/>
              <a:t>Максимальное количество слов не устанавливается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● Время написания сочинения – </a:t>
            </a:r>
            <a:r>
              <a:rPr lang="ru-RU" b="1" dirty="0"/>
              <a:t>3 часа 55 минут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● Выпускнику разрешается пользоваться </a:t>
            </a:r>
            <a:r>
              <a:rPr lang="ru-RU" b="1" dirty="0"/>
              <a:t>орфографическим словарём</a:t>
            </a:r>
            <a:r>
              <a:rPr lang="ru-RU" dirty="0"/>
              <a:t>, который выдадут в аудитории. </a:t>
            </a:r>
            <a:br>
              <a:rPr lang="ru-RU" dirty="0"/>
            </a:br>
            <a:r>
              <a:rPr lang="ru-RU" dirty="0" smtClean="0"/>
              <a:t>● </a:t>
            </a:r>
            <a:r>
              <a:rPr lang="ru-RU" dirty="0"/>
              <a:t>Итоговое сочинение может учитываться </a:t>
            </a:r>
            <a:r>
              <a:rPr lang="ru-RU" b="1" dirty="0"/>
              <a:t>при приёме абитуриентов</a:t>
            </a:r>
            <a:r>
              <a:rPr lang="ru-RU" dirty="0"/>
              <a:t>. В этом случае вузы сами оценят сочинение в баллах. Максимально можно получить </a:t>
            </a:r>
            <a:r>
              <a:rPr lang="ru-RU" b="1" dirty="0"/>
              <a:t>10 баллов</a:t>
            </a:r>
            <a:r>
              <a:rPr lang="ru-RU" dirty="0"/>
              <a:t>, которые прибавятся к баллам ЕГЭ. </a:t>
            </a:r>
            <a:br>
              <a:rPr lang="ru-RU" dirty="0"/>
            </a:br>
            <a:r>
              <a:rPr lang="ru-RU" dirty="0"/>
              <a:t>● Темы сочинений объявят выпускникам в день написания сочинения </a:t>
            </a:r>
            <a:r>
              <a:rPr lang="ru-RU" b="1" dirty="0"/>
              <a:t>в 9.45</a:t>
            </a:r>
            <a:r>
              <a:rPr lang="ru-RU" dirty="0"/>
              <a:t> (за 15 минут до начала работы). В это же время темы будут опубликованы на открытых информационных ресурсах (</a:t>
            </a:r>
            <a:r>
              <a:rPr lang="ru-RU" dirty="0">
                <a:hlinkClick r:id="rId2"/>
              </a:rPr>
              <a:t>ege.edu.ru</a:t>
            </a:r>
            <a:r>
              <a:rPr lang="ru-RU" dirty="0"/>
              <a:t>, </a:t>
            </a:r>
            <a:r>
              <a:rPr lang="ru-RU" dirty="0">
                <a:hlinkClick r:id="rId3"/>
              </a:rPr>
              <a:t>fipi.ru</a:t>
            </a:r>
            <a:r>
              <a:rPr lang="ru-RU" dirty="0"/>
              <a:t>).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6581"/>
            <a:ext cx="853103" cy="8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9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1 </a:t>
            </a:r>
            <a:r>
              <a:rPr lang="ru-RU" sz="3100" b="1" i="1" dirty="0">
                <a:solidFill>
                  <a:srgbClr val="7030A0"/>
                </a:solidFill>
              </a:rPr>
              <a:t>Критерии оценивания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итогового </a:t>
            </a:r>
            <a:r>
              <a:rPr lang="ru-RU" sz="3100" b="1" i="1" dirty="0">
                <a:solidFill>
                  <a:srgbClr val="7030A0"/>
                </a:solidFill>
              </a:rPr>
              <a:t>сочинения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1 «Объем итогового сочинения»</a:t>
            </a:r>
          </a:p>
          <a:p>
            <a:pPr marL="0" indent="0">
              <a:buNone/>
            </a:pPr>
            <a:r>
              <a:rPr lang="ru-RU" dirty="0"/>
              <a:t>Рекомендуемое количество слов – от </a:t>
            </a:r>
            <a:r>
              <a:rPr lang="ru-RU" dirty="0" smtClean="0"/>
              <a:t>350.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Максимальное количество слов в сочинении не устанавливается. Если в сочинении</a:t>
            </a:r>
          </a:p>
          <a:p>
            <a:pPr marL="0" indent="0">
              <a:buNone/>
            </a:pPr>
            <a:r>
              <a:rPr lang="ru-RU" dirty="0"/>
              <a:t>менее 250 слов (в подсчет включаются все слова, в том числе и служебные), то</a:t>
            </a:r>
          </a:p>
          <a:p>
            <a:pPr marL="0" indent="0">
              <a:buNone/>
            </a:pPr>
            <a:r>
              <a:rPr lang="ru-RU" dirty="0"/>
              <a:t>выставляется «незачет» за невыполнение требования № 1 и «незачет» за работу в целом</a:t>
            </a:r>
          </a:p>
          <a:p>
            <a:pPr marL="0" indent="0">
              <a:buNone/>
            </a:pPr>
            <a:r>
              <a:rPr lang="ru-RU" dirty="0"/>
              <a:t>(такое сочинение не проверяется по критериям оценивания).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187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7030A0"/>
                </a:solidFill>
              </a:rPr>
              <a:t>1 Критерии оценивания </a:t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итогового сочинения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2 «Самостоятельность написания итогового сочинения»</a:t>
            </a:r>
          </a:p>
          <a:p>
            <a:pPr marL="0" indent="0">
              <a:buNone/>
            </a:pPr>
            <a:r>
              <a:rPr lang="ru-RU" dirty="0"/>
              <a:t>Итоговое сочинение выполняется самостоятельно. Не допускается </a:t>
            </a:r>
            <a:r>
              <a:rPr lang="ru-RU" dirty="0" smtClean="0"/>
              <a:t>списывание сочинения </a:t>
            </a:r>
            <a:r>
              <a:rPr lang="ru-RU" dirty="0"/>
              <a:t>(фрагментов сочинения) из какого-либо источника или воспроизведение </a:t>
            </a:r>
            <a:r>
              <a:rPr lang="ru-RU" dirty="0" smtClean="0"/>
              <a:t>по памяти </a:t>
            </a:r>
            <a:r>
              <a:rPr lang="ru-RU" dirty="0"/>
              <a:t>чужого текста (работа другого участника, текст, опубликованный в бумажном </a:t>
            </a:r>
            <a:r>
              <a:rPr lang="ru-RU" dirty="0" smtClean="0"/>
              <a:t>и (или</a:t>
            </a:r>
            <a:r>
              <a:rPr lang="ru-RU" dirty="0"/>
              <a:t>) электронном виде, и др.).</a:t>
            </a:r>
          </a:p>
          <a:p>
            <a:pPr marL="0" indent="0">
              <a:buNone/>
            </a:pPr>
            <a:r>
              <a:rPr lang="ru-RU" dirty="0"/>
              <a:t>Допускается прямое или косвенное цитирование с обязательной ссылкой </a:t>
            </a:r>
            <a:r>
              <a:rPr lang="ru-RU" dirty="0" smtClean="0"/>
              <a:t>на источник </a:t>
            </a:r>
            <a:r>
              <a:rPr lang="ru-RU" dirty="0"/>
              <a:t>(ссылка дается в свободной форме). Объем цитирования не должен </a:t>
            </a:r>
            <a:r>
              <a:rPr lang="ru-RU" dirty="0" smtClean="0"/>
              <a:t>превышать объем </a:t>
            </a:r>
            <a:r>
              <a:rPr lang="ru-RU" dirty="0"/>
              <a:t>собственного текста участника.</a:t>
            </a:r>
          </a:p>
          <a:p>
            <a:pPr marL="0" indent="0">
              <a:buNone/>
            </a:pPr>
            <a:r>
              <a:rPr lang="ru-RU" dirty="0"/>
              <a:t>Если сочинение признано несамостоятельным, то выставляется «незачет» </a:t>
            </a:r>
            <a:r>
              <a:rPr lang="ru-RU" dirty="0" smtClean="0"/>
              <a:t>за невыполнение </a:t>
            </a:r>
            <a:r>
              <a:rPr lang="ru-RU" dirty="0"/>
              <a:t>требования № 2 и «незачет» за работу в целом (такое сочинение </a:t>
            </a:r>
            <a:r>
              <a:rPr lang="ru-RU" dirty="0" smtClean="0"/>
              <a:t>не проверяется </a:t>
            </a:r>
            <a:r>
              <a:rPr lang="ru-RU" dirty="0"/>
              <a:t>по критериям оценивания).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35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Итоговое сочинение,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соответствующее </a:t>
            </a:r>
            <a:r>
              <a:rPr lang="ru-RU" b="1" i="1" dirty="0"/>
              <a:t>установленным требованиям, оценивается по</a:t>
            </a:r>
          </a:p>
          <a:p>
            <a:pPr marL="0" indent="0" algn="ctr">
              <a:buNone/>
            </a:pPr>
            <a:r>
              <a:rPr lang="ru-RU" b="1" i="1" dirty="0"/>
              <a:t>критериям:</a:t>
            </a:r>
          </a:p>
          <a:p>
            <a:r>
              <a:rPr lang="ru-RU" dirty="0"/>
              <a:t>1 «Соответствие теме»;</a:t>
            </a:r>
          </a:p>
          <a:p>
            <a:r>
              <a:rPr lang="ru-RU" dirty="0"/>
              <a:t>2 «Аргументация. Привлечение литературного материала»;</a:t>
            </a:r>
          </a:p>
          <a:p>
            <a:r>
              <a:rPr lang="ru-RU" dirty="0"/>
              <a:t>3 «Композиция и логика рассуждения»;</a:t>
            </a:r>
          </a:p>
          <a:p>
            <a:r>
              <a:rPr lang="ru-RU" dirty="0"/>
              <a:t>4 «Качество письменной речи»;</a:t>
            </a:r>
          </a:p>
          <a:p>
            <a:r>
              <a:rPr lang="ru-RU" dirty="0"/>
              <a:t>5 «Грамотность».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102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Критерии № 1 и № 2 являются основными.</a:t>
            </a:r>
          </a:p>
          <a:p>
            <a:pPr marL="0" indent="0">
              <a:buNone/>
            </a:pPr>
            <a:r>
              <a:rPr lang="ru-RU" dirty="0"/>
              <a:t>Для получения «зачета» за итоговое сочинение необходимо получить «зачет» по</a:t>
            </a:r>
          </a:p>
          <a:p>
            <a:pPr marL="0" indent="0">
              <a:buNone/>
            </a:pPr>
            <a:r>
              <a:rPr lang="ru-RU" dirty="0"/>
              <a:t>критериям № 1 и № 2 (выставление «незачета» по одному из этих критериев</a:t>
            </a:r>
          </a:p>
          <a:p>
            <a:pPr marL="0" indent="0">
              <a:buNone/>
            </a:pPr>
            <a:r>
              <a:rPr lang="ru-RU" dirty="0"/>
              <a:t>автоматически ведет к «незачету» за работу в целом), а также дополнительно «зачет» по</a:t>
            </a:r>
          </a:p>
          <a:p>
            <a:pPr marL="0" indent="0">
              <a:buNone/>
            </a:pPr>
            <a:r>
              <a:rPr lang="ru-RU" dirty="0"/>
              <a:t>одному из других критериев.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1975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337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(2019-2020 учебный год)</vt:lpstr>
      <vt:lpstr>Слайд 2</vt:lpstr>
      <vt:lpstr>Слайд 3</vt:lpstr>
      <vt:lpstr>Слайд 4</vt:lpstr>
      <vt:lpstr>Слайд 5</vt:lpstr>
      <vt:lpstr> 1 Критерии оценивания  итогового сочинения </vt:lpstr>
      <vt:lpstr>1 Критерии оценивания  итогового сочинения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18</cp:revision>
  <dcterms:created xsi:type="dcterms:W3CDTF">2018-08-02T20:10:57Z</dcterms:created>
  <dcterms:modified xsi:type="dcterms:W3CDTF">2019-10-09T10:05:01Z</dcterms:modified>
</cp:coreProperties>
</file>